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97" r:id="rId21"/>
    <p:sldId id="275" r:id="rId22"/>
    <p:sldId id="276" r:id="rId23"/>
    <p:sldId id="298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Libre Baskerville" panose="020B0604020202020204" charset="0"/>
      <p:regular r:id="rId54"/>
      <p:bold r:id="rId55"/>
      <p: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FGa2HA9DMTRX0RuOMXboxx2zA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30" autoAdjust="0"/>
  </p:normalViewPr>
  <p:slideViewPr>
    <p:cSldViewPr snapToGrid="0">
      <p:cViewPr varScale="1">
        <p:scale>
          <a:sx n="65" d="100"/>
          <a:sy n="65" d="100"/>
        </p:scale>
        <p:origin x="17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382" cy="46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051" y="0"/>
            <a:ext cx="2971382" cy="46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89"/>
            <a:ext cx="2971382" cy="46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051" y="8829989"/>
            <a:ext cx="2971382" cy="46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44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474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p29:notes"/>
          <p:cNvSpPr txBox="1">
            <a:spLocks noGrp="1"/>
          </p:cNvSpPr>
          <p:nvPr>
            <p:ph type="sldNum" idx="12"/>
          </p:nvPr>
        </p:nvSpPr>
        <p:spPr>
          <a:xfrm>
            <a:off x="3885051" y="8829989"/>
            <a:ext cx="2971382" cy="46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33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3:notes"/>
          <p:cNvSpPr txBox="1">
            <a:spLocks noGrp="1"/>
          </p:cNvSpPr>
          <p:nvPr>
            <p:ph type="sldNum" idx="12"/>
          </p:nvPr>
        </p:nvSpPr>
        <p:spPr>
          <a:xfrm>
            <a:off x="3885051" y="8829989"/>
            <a:ext cx="2971382" cy="46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1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6427" y="4474689"/>
            <a:ext cx="5485146" cy="3659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/>
          <p:nvPr/>
        </p:nvSpPr>
        <p:spPr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 extrusionOk="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2"/>
          <p:cNvSpPr txBox="1"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2"/>
          <p:cNvSpPr txBox="1"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52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/>
          <p:nvPr/>
        </p:nvSpPr>
        <p:spPr>
          <a:xfrm rot="10800000" flipH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3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body" idx="1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body" idx="2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53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3"/>
          <p:cNvSpPr/>
          <p:nvPr/>
        </p:nvSpPr>
        <p:spPr>
          <a:xfrm rot="10800000" flipH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5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53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4"/>
          <p:cNvSpPr txBox="1"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body" idx="1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4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5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body" idx="1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55"/>
          <p:cNvSpPr txBox="1">
            <a:spLocks noGrp="1"/>
          </p:cNvSpPr>
          <p:nvPr>
            <p:ph type="body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55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5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5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55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55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6"/>
          <p:cNvSpPr txBox="1"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6"/>
          <p:cNvSpPr txBox="1">
            <a:spLocks noGrp="1"/>
          </p:cNvSpPr>
          <p:nvPr>
            <p:ph type="body" idx="1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56"/>
          <p:cNvSpPr txBox="1">
            <a:spLocks noGrp="1"/>
          </p:cNvSpPr>
          <p:nvPr>
            <p:ph type="body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56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6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6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7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7"/>
          <p:cNvSpPr txBox="1">
            <a:spLocks noGrp="1"/>
          </p:cNvSpPr>
          <p:nvPr>
            <p:ph type="body" idx="1"/>
          </p:nvPr>
        </p:nvSpPr>
        <p:spPr>
          <a:xfrm rot="5400000">
            <a:off x="3295307" y="780708"/>
            <a:ext cx="3886200" cy="659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7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7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8"/>
          <p:cNvSpPr txBox="1">
            <a:spLocks noGrp="1"/>
          </p:cNvSpPr>
          <p:nvPr>
            <p:ph type="title"/>
          </p:nvPr>
        </p:nvSpPr>
        <p:spPr>
          <a:xfrm rot="5400000">
            <a:off x="5064693" y="2441249"/>
            <a:ext cx="5283817" cy="165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8"/>
          <p:cNvSpPr txBox="1">
            <a:spLocks noGrp="1"/>
          </p:cNvSpPr>
          <p:nvPr>
            <p:ph type="body" idx="1"/>
          </p:nvPr>
        </p:nvSpPr>
        <p:spPr>
          <a:xfrm rot="5400000">
            <a:off x="1658682" y="911140"/>
            <a:ext cx="5283817" cy="47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58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8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5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 txBox="1"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/>
          <p:nvPr/>
        </p:nvSpPr>
        <p:spPr>
          <a:xfrm rot="10800000" flipH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body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9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0"/>
          <p:cNvSpPr txBox="1"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body"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body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>
            <a:spLocks noGrp="1"/>
          </p:cNvSpPr>
          <p:nvPr>
            <p:ph type="pic" idx="2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body" idx="1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1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2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11" name="Google Shape;11;p42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4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42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42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42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2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42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42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42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2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2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42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24" name="Google Shape;24;p42"/>
            <p:cNvSpPr/>
            <p:nvPr/>
          </p:nvSpPr>
          <p:spPr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2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2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2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2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2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2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2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2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2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2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914D4-6AB8-4968-AC24-568871BCC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891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1390308" y="-76200"/>
            <a:ext cx="7696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Digital Informational Technology</a:t>
            </a:r>
            <a:endParaRPr dirty="0"/>
          </a:p>
        </p:txBody>
      </p:sp>
      <p:sp>
        <p:nvSpPr>
          <p:cNvPr id="217" name="Google Shape;217;p9"/>
          <p:cNvSpPr txBox="1">
            <a:spLocks noGrp="1"/>
          </p:cNvSpPr>
          <p:nvPr>
            <p:ph type="body" idx="1"/>
          </p:nvPr>
        </p:nvSpPr>
        <p:spPr>
          <a:xfrm>
            <a:off x="1390308" y="618978"/>
            <a:ext cx="7387932" cy="602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u="sng" dirty="0"/>
              <a:t>Adobe Photoshop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John Anderson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Michael (Colin) Bunn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Anthony Fleming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Benjamin Fleming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Parker Hutson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John Rechsteiner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Chase Rowe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Parker Severance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Dillon </a:t>
            </a:r>
            <a:r>
              <a:rPr lang="en-US" dirty="0" err="1"/>
              <a:t>Shiskin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Avery Wilson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Darren Wood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u="sng" dirty="0"/>
              <a:t>Adobe Illustrator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John Anderson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Anthony Fleming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Benjamin Fleming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 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u="sng" dirty="0"/>
              <a:t>4 Year Program Completers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John Anderson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Anthony Fleming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Benjamin Fleming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Parker Severance</a:t>
            </a: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 sz="4000" dirty="0"/>
              <a:t>Clay Electric</a:t>
            </a:r>
            <a:endParaRPr dirty="0"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Clay Electric Award Winner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is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MARLEE PRICHER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Alachua Lion’s Club</a:t>
            </a:r>
            <a:endParaRPr/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6591985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The Alachua Lion’s Club Scholarships provide $1000 per year for 2 consecutive years.  The recipients are: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KANIYA WELCOME</a:t>
            </a:r>
            <a:endParaRPr sz="28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and</a:t>
            </a:r>
            <a:endParaRPr sz="28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TREYSON WARD</a:t>
            </a:r>
            <a:endParaRPr sz="280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SOCIAL STUDIES DEPARTMENT</a:t>
            </a: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body" idx="1"/>
          </p:nvPr>
        </p:nvSpPr>
        <p:spPr>
          <a:xfrm>
            <a:off x="990600" y="1524000"/>
            <a:ext cx="7696199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200"/>
              <a:t>The Most Outstanding Senior Student in Social Studies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/>
              <a:t>Is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b="1"/>
              <a:t>ALYCIA HERRERA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b="1"/>
              <a:t> </a:t>
            </a:r>
            <a:r>
              <a:rPr lang="en-US" sz="3200"/>
              <a:t>The George Washington Award is presented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/>
              <a:t>To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b="1"/>
              <a:t>RJ BOONE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200" b="1"/>
              <a:t> 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7629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Agricultural Technician Certification</a:t>
            </a: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8229600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The Most Outstanding Senior in Agriscience is: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/>
              <a:t>TYLEIGH ALTON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729342" y="0"/>
            <a:ext cx="87629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Agricultural Technician Certification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729342" y="762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Animal Science Specialist Certification 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RENEE PHIFER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TYLEIGH ALTON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SARAH HENDERSON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ALICE BARNHILL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LILLY BELL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NICOLE GRAU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SKYLAR HICKEY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KATHERINE HILL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KAMERON STEELE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Agritechnology Specialist Certification: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JODIE DRIVER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EZRA JOHNSTON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KAMERON STEELE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>
            <a:spLocks noGrp="1"/>
          </p:cNvSpPr>
          <p:nvPr>
            <p:ph type="title"/>
          </p:nvPr>
        </p:nvSpPr>
        <p:spPr>
          <a:xfrm>
            <a:off x="729342" y="0"/>
            <a:ext cx="87629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Agricultural Technician Certification</a:t>
            </a:r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Agriculture Associate 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MATTHEW GREEN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Agriculture Systems Associate: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NICOLE GRAU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JODIE DRIVER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Certified Veterinary Assistants: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KAYLA GARMAN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KATIE HILL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LILLY BELL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Mathematics Department</a:t>
            </a:r>
            <a:endParaRPr dirty="0"/>
          </a:p>
        </p:txBody>
      </p:sp>
      <p:sp>
        <p:nvSpPr>
          <p:cNvPr id="265" name="Google Shape;265;p17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Most Outstanding Senior in Mathematics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is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RJ BOONE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     Athletics Department</a:t>
            </a:r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8153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600" b="1"/>
              <a:t>SFHS Athletes to College Athletes: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Women’s Cross Country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Ariel Anderson</a:t>
            </a:r>
            <a:r>
              <a:rPr lang="en-US" sz="2400"/>
              <a:t>– Florida Gateway College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Fallon Flynn – </a:t>
            </a:r>
            <a:r>
              <a:rPr lang="en-US" sz="2400"/>
              <a:t>Florida Gateway College</a:t>
            </a:r>
            <a:endParaRPr sz="2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Softball: 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Samantha Dunton – </a:t>
            </a:r>
            <a:r>
              <a:rPr lang="en-US" sz="2400"/>
              <a:t>Averett University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Girls’ Lacrosse: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Shauna Morton – </a:t>
            </a:r>
            <a:r>
              <a:rPr lang="en-US" sz="2400"/>
              <a:t>William Penn University, Iowa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Girls’ Soccer: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Kiyanna Williams– </a:t>
            </a:r>
            <a:r>
              <a:rPr lang="en-US" sz="2400"/>
              <a:t>Johnson &amp; Wales University, North Carolina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Baseball: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 b="1"/>
              <a:t>Ryan Brown</a:t>
            </a:r>
            <a:r>
              <a:rPr lang="en-US" sz="2400"/>
              <a:t>– Lake Sumter State College, Leesburg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     Athletics Department</a:t>
            </a:r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8153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/>
              <a:t>SFHS Athletes to College Athletes: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Football: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Balin Strickland– </a:t>
            </a:r>
            <a:r>
              <a:rPr lang="en-US" sz="2400"/>
              <a:t>Trine University, Angela, Indiana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Najhay Calhoun </a:t>
            </a:r>
            <a:r>
              <a:rPr lang="en-US" sz="2400"/>
              <a:t>– Butler Community College, El Dorado, Kansas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Willie Lewis </a:t>
            </a:r>
            <a:r>
              <a:rPr lang="en-US" sz="2400"/>
              <a:t>– Depauw University, Greencastle, Indiana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 Basketball: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Ernest Ross – </a:t>
            </a:r>
            <a:r>
              <a:rPr lang="en-US" sz="2400"/>
              <a:t>NC State, Raleigh, North Carolina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Willie Lewis – </a:t>
            </a:r>
            <a:r>
              <a:rPr lang="en-US" sz="2400"/>
              <a:t>Depauw University, Greencastle, Indiana</a:t>
            </a:r>
            <a:endParaRPr sz="2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SANTA FE HIGH SCHOOL</a:t>
            </a:r>
            <a:endParaRPr sz="3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“RAIDERS”</a:t>
            </a:r>
            <a:endParaRPr sz="2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Class of 2021</a:t>
            </a:r>
            <a:endParaRPr sz="2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Senior Award/Recognition Program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 25, 2021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12:30</a:t>
            </a:r>
            <a:r>
              <a:rPr lang="en-US" sz="2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9" name="Google Shape;169;p1" descr="35C348B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0816" y="685800"/>
            <a:ext cx="2400300" cy="164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     Athletics Department</a:t>
            </a:r>
            <a:endParaRPr dirty="0"/>
          </a:p>
        </p:txBody>
      </p:sp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8153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b="1" dirty="0"/>
              <a:t>Scholar Athletes</a:t>
            </a:r>
          </a:p>
          <a:p>
            <a:pPr marL="114300" indent="0" algn="ctr">
              <a:buNone/>
            </a:pPr>
            <a:r>
              <a:rPr lang="en-US" b="1" dirty="0"/>
              <a:t>Katelyn Blalock</a:t>
            </a:r>
          </a:p>
          <a:p>
            <a:pPr marL="114300" indent="0" algn="ctr">
              <a:buNone/>
            </a:pPr>
            <a:r>
              <a:rPr lang="en-US" b="1" dirty="0"/>
              <a:t>RJ Boone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Abigail Christopher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Ainsley Dacanay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Jayce Davis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Jordan </a:t>
            </a:r>
            <a:r>
              <a:rPr lang="en-US" b="1" dirty="0" err="1"/>
              <a:t>Devault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George Garrett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Angel </a:t>
            </a:r>
            <a:r>
              <a:rPr lang="en-US" b="1" dirty="0" err="1"/>
              <a:t>Hudkins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Parker Hutson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Layla Langford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John Rechsteiner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Gabriel Rivera</a:t>
            </a:r>
            <a:endParaRPr lang="en-US" sz="3200" dirty="0"/>
          </a:p>
          <a:p>
            <a:pPr marL="114300" indent="0" algn="ctr">
              <a:buNone/>
            </a:pPr>
            <a:r>
              <a:rPr lang="en-US" b="1" dirty="0"/>
              <a:t>John Thomas</a:t>
            </a:r>
            <a:endParaRPr lang="en-US" sz="3200" dirty="0"/>
          </a:p>
          <a:p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7518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>
            <a:spLocks noGrp="1"/>
          </p:cNvSpPr>
          <p:nvPr>
            <p:ph type="title"/>
          </p:nvPr>
        </p:nvSpPr>
        <p:spPr>
          <a:xfrm>
            <a:off x="1752600" y="10886"/>
            <a:ext cx="6589199" cy="59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US" sz="2800"/>
              <a:t>EXTERNAL AWARDS/SCHOLARSHIPS:</a:t>
            </a:r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body" idx="1"/>
          </p:nvPr>
        </p:nvSpPr>
        <p:spPr>
          <a:xfrm>
            <a:off x="1846799" y="91440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John Thomas</a:t>
            </a:r>
            <a:r>
              <a:rPr lang="en-US" sz="2000"/>
              <a:t>–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place - Florida State Skills USA Contest for Automotive Service Technology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National Contest will be June 14-18.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1447800" y="624110"/>
            <a:ext cx="7696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Pre-Collegiate Senior Members:</a:t>
            </a:r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body" idx="1"/>
          </p:nvPr>
        </p:nvSpPr>
        <p:spPr>
          <a:xfrm>
            <a:off x="1447800" y="1363030"/>
            <a:ext cx="7315200" cy="529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Soleil Calhoun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/>
              <a:t>Janayza</a:t>
            </a:r>
            <a:r>
              <a:rPr lang="en-US" sz="2000" b="1" dirty="0"/>
              <a:t> Floyd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Aaliyah Gray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/>
              <a:t>Allayna</a:t>
            </a:r>
            <a:r>
              <a:rPr lang="en-US" sz="2000" b="1" dirty="0"/>
              <a:t> Gray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/>
              <a:t>Laniya</a:t>
            </a:r>
            <a:r>
              <a:rPr lang="en-US" sz="2000" b="1" dirty="0"/>
              <a:t> Hardaway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/>
              <a:t>Ca’niyah</a:t>
            </a:r>
            <a:r>
              <a:rPr lang="en-US" sz="2000" b="1" dirty="0"/>
              <a:t> Key</a:t>
            </a:r>
            <a:endParaRPr sz="20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/>
              <a:t>Siko</a:t>
            </a:r>
            <a:r>
              <a:rPr lang="en-US" sz="2000" b="1" dirty="0"/>
              <a:t> Reed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India Reid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Brittany Simmons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Kasey Tate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/>
              <a:t>Kaniyah</a:t>
            </a:r>
            <a:r>
              <a:rPr lang="en-US" sz="2000" b="1" dirty="0"/>
              <a:t> Welcome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 err="1"/>
              <a:t>Kiyana</a:t>
            </a:r>
            <a:r>
              <a:rPr lang="en-US" sz="2000" b="1" dirty="0"/>
              <a:t> Williams</a:t>
            </a:r>
            <a:endParaRPr sz="2000" dirty="0"/>
          </a:p>
          <a:p>
            <a:pPr marL="0" indent="0" algn="ctr">
              <a:buSzPts val="2400"/>
              <a:buNone/>
            </a:pPr>
            <a:br>
              <a:rPr lang="en-US" sz="2000" dirty="0"/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1447800" y="624110"/>
            <a:ext cx="7696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/>
              <a:t>RAIDER FAMILY:</a:t>
            </a:r>
            <a:endParaRPr b="1" dirty="0"/>
          </a:p>
        </p:txBody>
      </p:sp>
      <p:sp>
        <p:nvSpPr>
          <p:cNvPr id="289" name="Google Shape;289;p21"/>
          <p:cNvSpPr txBox="1">
            <a:spLocks noGrp="1"/>
          </p:cNvSpPr>
          <p:nvPr>
            <p:ph type="body" idx="1"/>
          </p:nvPr>
        </p:nvSpPr>
        <p:spPr>
          <a:xfrm>
            <a:off x="1447800" y="1677663"/>
            <a:ext cx="7315200" cy="33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/>
              <a:t>BRILEY LARSEN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/>
              <a:t>and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/>
              <a:t>MADISON WALLACE</a:t>
            </a:r>
            <a:endParaRPr lang="en-US" sz="3200" dirty="0"/>
          </a:p>
          <a:p>
            <a:pPr marL="0" indent="0" algn="ctr">
              <a:buSzPts val="2400"/>
              <a:buNone/>
            </a:pPr>
            <a:br>
              <a:rPr lang="en-US" sz="2000" dirty="0"/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47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25000"/>
              <a:buFont typeface="Century Gothic"/>
              <a:buNone/>
            </a:pPr>
            <a:r>
              <a:rPr lang="en-US" dirty="0"/>
              <a:t>ACADEMIC EXCELLENCE- </a:t>
            </a:r>
            <a:br>
              <a:rPr lang="en-US" dirty="0"/>
            </a:br>
            <a:r>
              <a:rPr lang="en-US" sz="1800" dirty="0"/>
              <a:t>This Academic Excellence Award is for students who earned  ALL A’s during</a:t>
            </a:r>
            <a:br>
              <a:rPr lang="en-US" sz="1800" dirty="0"/>
            </a:br>
            <a:r>
              <a:rPr lang="en-US" sz="1800" dirty="0"/>
              <a:t>the first 3 nine weeks of this school year.</a:t>
            </a:r>
            <a:br>
              <a:rPr lang="en-US" sz="1600" dirty="0"/>
            </a:br>
            <a:endParaRPr sz="1600" dirty="0"/>
          </a:p>
        </p:txBody>
      </p:sp>
      <p:sp>
        <p:nvSpPr>
          <p:cNvPr id="295" name="Google Shape;295;p22"/>
          <p:cNvSpPr txBox="1">
            <a:spLocks noGrp="1"/>
          </p:cNvSpPr>
          <p:nvPr>
            <p:ph type="body" idx="1"/>
          </p:nvPr>
        </p:nvSpPr>
        <p:spPr>
          <a:xfrm>
            <a:off x="914400" y="1295399"/>
            <a:ext cx="8229600" cy="51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endParaRPr lang="en-US" sz="1100" b="1" dirty="0"/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en-US" sz="2000" b="1" dirty="0"/>
              <a:t>ALICE BARNHILL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RJ BOONE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RYAN BROWN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KARMEN DOBY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JODIE DRIVER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ANTHONY FLEMING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GARRETT GEORGE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AMBERLEE GONZALEZ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ALYCIA HERRERA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KATHERINE HILL</a:t>
            </a:r>
            <a:endParaRPr lang="en-US" sz="2000" dirty="0"/>
          </a:p>
          <a:p>
            <a:pPr marL="0" indent="0">
              <a:buSzPts val="2400"/>
              <a:buNone/>
            </a:pPr>
            <a:r>
              <a:rPr lang="en-US" sz="2000" b="1" dirty="0"/>
              <a:t>BRILEY LARSEN</a:t>
            </a:r>
          </a:p>
          <a:p>
            <a:pPr marL="0" indent="0">
              <a:buSzPts val="2400"/>
              <a:buNone/>
            </a:pPr>
            <a:endParaRPr lang="en-US" sz="2000" b="1" dirty="0"/>
          </a:p>
          <a:p>
            <a:pPr marL="0" indent="0">
              <a:buSzPts val="2400"/>
              <a:buNone/>
            </a:pPr>
            <a:endParaRPr lang="en-US" sz="2000" b="1" dirty="0"/>
          </a:p>
          <a:p>
            <a:pPr marL="0" lvl="0" indent="0">
              <a:buSzPts val="2400"/>
              <a:buNone/>
            </a:pPr>
            <a:r>
              <a:rPr lang="en-US" sz="2000" b="1" dirty="0"/>
              <a:t>VERSHAUNA PETTY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KENDALL RAKE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JOHN RECHSTEINER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TAYLOR RICHARD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MAURICIO RIVERA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ISAI RUBIO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KELSEY STROUD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MAKENZIE WALKER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MADISON WALLACE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DILLION WIGGINS</a:t>
            </a:r>
            <a:endParaRPr lang="en-US" sz="2000" dirty="0"/>
          </a:p>
          <a:p>
            <a:pPr marL="0" lvl="0" indent="0">
              <a:buSzPts val="2400"/>
              <a:buNone/>
            </a:pPr>
            <a:r>
              <a:rPr lang="en-US" sz="2000" b="1" dirty="0"/>
              <a:t>DARREN WOOD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3200" dirty="0"/>
            </a:b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1447800" y="624110"/>
            <a:ext cx="7696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STUDENT GOVERNMENT OFFICERS:</a:t>
            </a:r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body" idx="1"/>
          </p:nvPr>
        </p:nvSpPr>
        <p:spPr>
          <a:xfrm>
            <a:off x="1600200" y="1676400"/>
            <a:ext cx="7315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400" b="1" dirty="0"/>
              <a:t>Emma Petty– </a:t>
            </a:r>
            <a:r>
              <a:rPr lang="en-US" sz="2400" dirty="0"/>
              <a:t>Student Body President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400" b="1" dirty="0"/>
              <a:t>Ariel Anderson– </a:t>
            </a:r>
            <a:r>
              <a:rPr lang="en-US" sz="2400" dirty="0"/>
              <a:t>Student Body Historian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400" b="1" dirty="0"/>
              <a:t>Karmen </a:t>
            </a:r>
            <a:r>
              <a:rPr lang="en-US" sz="2400" b="1" dirty="0" err="1"/>
              <a:t>Doby</a:t>
            </a:r>
            <a:r>
              <a:rPr lang="en-US" sz="2400" b="1" dirty="0"/>
              <a:t> – </a:t>
            </a:r>
            <a:r>
              <a:rPr lang="en-US" sz="2400" dirty="0"/>
              <a:t>Senior Class President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400" b="1" dirty="0"/>
              <a:t>Marisa Pelletier – </a:t>
            </a:r>
            <a:r>
              <a:rPr lang="en-US" sz="2400" dirty="0"/>
              <a:t>Senior Class Vice-President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400" b="1" dirty="0" err="1"/>
              <a:t>Kaniyah</a:t>
            </a:r>
            <a:r>
              <a:rPr lang="en-US" sz="2400" b="1" dirty="0"/>
              <a:t> Welcome – </a:t>
            </a:r>
            <a:r>
              <a:rPr lang="en-US" sz="2400" dirty="0"/>
              <a:t>Senior Class Secretary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400" b="1" dirty="0"/>
              <a:t>Alysha Torres – </a:t>
            </a:r>
            <a:r>
              <a:rPr lang="en-US" sz="2400" dirty="0"/>
              <a:t>Senior Cabinet Member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400" b="1" dirty="0"/>
              <a:t>Cody Mott – </a:t>
            </a:r>
            <a:r>
              <a:rPr lang="en-US" sz="2400" dirty="0"/>
              <a:t>Senior Cabinet Member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en-US" sz="2400" dirty="0"/>
            </a:b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dirty="0"/>
              <a:t>LIFE SOUTH BLOOD BANK – </a:t>
            </a:r>
            <a:br>
              <a:rPr lang="en-US" dirty="0"/>
            </a:br>
            <a:r>
              <a:rPr lang="en-US" dirty="0"/>
              <a:t>The Outstanding Donors are: </a:t>
            </a:r>
            <a:br>
              <a:rPr lang="en-US" dirty="0"/>
            </a:br>
            <a:endParaRPr dirty="0"/>
          </a:p>
        </p:txBody>
      </p:sp>
      <p:sp>
        <p:nvSpPr>
          <p:cNvPr id="307" name="Google Shape;307;p24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7620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Sade Allen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Jayla Alton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Tyleigh</a:t>
            </a:r>
            <a:r>
              <a:rPr lang="en-US" dirty="0"/>
              <a:t> Alton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John Anderson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Haley Bennett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Devyn Boyett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Abigail Christopher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Zane Clark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Meghan Curry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Anthony </a:t>
            </a:r>
            <a:r>
              <a:rPr lang="en-US" dirty="0" err="1"/>
              <a:t>Giaccone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Dylan Gish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Nicholas </a:t>
            </a:r>
            <a:r>
              <a:rPr lang="en-US" dirty="0" err="1"/>
              <a:t>Haire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Sarah Henderson</a:t>
            </a:r>
            <a:endParaRPr dirty="0"/>
          </a:p>
          <a:p>
            <a:pPr marL="20320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Kyndal</a:t>
            </a:r>
            <a:r>
              <a:rPr lang="en-US" dirty="0"/>
              <a:t> Herring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Alexis Huggins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Laura </a:t>
            </a:r>
            <a:r>
              <a:rPr lang="en-US" dirty="0" err="1"/>
              <a:t>Kleckner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Lauren Machin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Riley </a:t>
            </a:r>
            <a:r>
              <a:rPr lang="en-US" dirty="0" err="1"/>
              <a:t>McBee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Kaylee Mines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Marlee</a:t>
            </a:r>
            <a:r>
              <a:rPr lang="en-US" dirty="0"/>
              <a:t> </a:t>
            </a:r>
            <a:r>
              <a:rPr lang="en-US" dirty="0" err="1"/>
              <a:t>Pricher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Destiny Raynor-Ramos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Gary Roberts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Stedman </a:t>
            </a:r>
            <a:r>
              <a:rPr lang="en-US" dirty="0" err="1"/>
              <a:t>Sattes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Sasha Slayton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Kaniyah</a:t>
            </a:r>
            <a:r>
              <a:rPr lang="en-US" dirty="0"/>
              <a:t> Welcome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Ryan Work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br>
              <a:rPr lang="en-US" sz="3200" dirty="0"/>
            </a:b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>
            <a:spLocks noGrp="1"/>
          </p:cNvSpPr>
          <p:nvPr>
            <p:ph type="title"/>
          </p:nvPr>
        </p:nvSpPr>
        <p:spPr>
          <a:xfrm>
            <a:off x="1480782" y="152400"/>
            <a:ext cx="7696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Physical Education Department</a:t>
            </a:r>
            <a:endParaRPr dirty="0"/>
          </a:p>
        </p:txBody>
      </p:sp>
      <p:sp>
        <p:nvSpPr>
          <p:cNvPr id="313" name="Google Shape;313;p25"/>
          <p:cNvSpPr txBox="1">
            <a:spLocks noGrp="1"/>
          </p:cNvSpPr>
          <p:nvPr>
            <p:ph type="body" idx="1"/>
          </p:nvPr>
        </p:nvSpPr>
        <p:spPr>
          <a:xfrm>
            <a:off x="685800" y="143329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900" dirty="0"/>
              <a:t>The Most Outstanding Senior Students in Physical Education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900" dirty="0"/>
              <a:t>Is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9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900" b="1" dirty="0"/>
              <a:t>RYAN BROWN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9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4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400" b="1" dirty="0"/>
              <a:t> </a:t>
            </a:r>
            <a:endParaRPr sz="34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>
            <a:spLocks noGrp="1"/>
          </p:cNvSpPr>
          <p:nvPr>
            <p:ph type="title"/>
          </p:nvPr>
        </p:nvSpPr>
        <p:spPr>
          <a:xfrm>
            <a:off x="2209800" y="76200"/>
            <a:ext cx="6589199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Performing Arts Awards</a:t>
            </a:r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body" idx="1"/>
          </p:nvPr>
        </p:nvSpPr>
        <p:spPr>
          <a:xfrm>
            <a:off x="345001" y="1371600"/>
            <a:ext cx="87630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The Most Outstanding Senior Student in Art is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CONNOR CRAVEN</a:t>
            </a: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 </a:t>
            </a:r>
            <a:endParaRPr sz="2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The Most Outstanding Senior Students in Music is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JACOB TAYLOR</a:t>
            </a: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 </a:t>
            </a:r>
            <a:endParaRPr sz="2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The Most Outstanding Senior Student in World Languages is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HAILEY BENNETT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Science Department</a:t>
            </a:r>
            <a:endParaRPr dirty="0"/>
          </a:p>
        </p:txBody>
      </p:sp>
      <p:sp>
        <p:nvSpPr>
          <p:cNvPr id="325" name="Google Shape;325;p27"/>
          <p:cNvSpPr txBox="1">
            <a:spLocks noGrp="1"/>
          </p:cNvSpPr>
          <p:nvPr>
            <p:ph type="body" idx="1"/>
          </p:nvPr>
        </p:nvSpPr>
        <p:spPr>
          <a:xfrm>
            <a:off x="457200" y="1708212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Most Outstanding Senior in Science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is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RJ BOONE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Santa Fe College Endowment Scholarships</a:t>
            </a:r>
            <a:endParaRPr/>
          </a:p>
        </p:txBody>
      </p:sp>
      <p:sp>
        <p:nvSpPr>
          <p:cNvPr id="175" name="Google Shape;175;p2"/>
          <p:cNvSpPr txBox="1">
            <a:spLocks noGrp="1"/>
          </p:cNvSpPr>
          <p:nvPr>
            <p:ph type="body" idx="1"/>
          </p:nvPr>
        </p:nvSpPr>
        <p:spPr>
          <a:xfrm>
            <a:off x="914400" y="1722438"/>
            <a:ext cx="8229600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 err="1"/>
              <a:t>O’Steen</a:t>
            </a:r>
            <a:r>
              <a:rPr lang="en-US" sz="3200" dirty="0"/>
              <a:t> Family Scholarships to: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JOHN ANDERSON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TREYSON WARD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dirty="0" err="1"/>
              <a:t>Particia</a:t>
            </a:r>
            <a:r>
              <a:rPr lang="en-US" sz="3200" dirty="0"/>
              <a:t> M. Blount Scholarship to: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AALIYAH GRAY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ALLAYNA GRAY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Gainesville Charitable Foundation Scholarship to: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KATHERINE HILL</a:t>
            </a:r>
            <a:endParaRPr dirty="0"/>
          </a:p>
          <a:p>
            <a:pPr marL="0" lvl="0" indent="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endParaRPr sz="2900" dirty="0"/>
          </a:p>
          <a:p>
            <a:pPr marL="0" lvl="0" indent="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endParaRPr sz="29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Science Department</a:t>
            </a:r>
            <a:endParaRPr dirty="0"/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Most Outstanding Senior in Biotechnology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Is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SHAUNA MORTON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 </a:t>
            </a:r>
            <a:endParaRPr sz="2800" dirty="0"/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dirty="0"/>
              <a:t>Senior Beta Club Members</a:t>
            </a:r>
            <a:br>
              <a:rPr lang="en-US" dirty="0"/>
            </a:br>
            <a:endParaRPr dirty="0"/>
          </a:p>
        </p:txBody>
      </p:sp>
      <p:sp>
        <p:nvSpPr>
          <p:cNvPr id="338" name="Google Shape;338;p29"/>
          <p:cNvSpPr txBox="1">
            <a:spLocks noGrp="1"/>
          </p:cNvSpPr>
          <p:nvPr>
            <p:ph type="body" idx="1"/>
          </p:nvPr>
        </p:nvSpPr>
        <p:spPr>
          <a:xfrm>
            <a:off x="1066800" y="1371601"/>
            <a:ext cx="7848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Haley Barber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Ali Barnhill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Haley Bennett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Katelyn Blalock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RJ Boone - Treasurer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Devyn Boyett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Abigail Christopher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Ainsley </a:t>
            </a:r>
            <a:r>
              <a:rPr lang="en-US" sz="1600" b="1" dirty="0" err="1"/>
              <a:t>Decaney</a:t>
            </a:r>
            <a:r>
              <a:rPr lang="en-US" sz="1600" b="1" dirty="0"/>
              <a:t> - Historian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Karmen </a:t>
            </a:r>
            <a:r>
              <a:rPr lang="en-US" sz="1600" b="1" dirty="0" err="1"/>
              <a:t>Doby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Jodie Driver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Garrett George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Emily Farrar</a:t>
            </a:r>
            <a:endParaRPr sz="16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1600" b="1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 err="1"/>
              <a:t>Kyndal</a:t>
            </a:r>
            <a:r>
              <a:rPr lang="en-US" sz="1600" b="1" dirty="0"/>
              <a:t> Herring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Laura </a:t>
            </a:r>
            <a:r>
              <a:rPr lang="en-US" sz="1600" b="1" dirty="0" err="1"/>
              <a:t>Kleckner</a:t>
            </a:r>
            <a:r>
              <a:rPr lang="en-US" sz="1600" b="1" dirty="0"/>
              <a:t> - Vice-President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Ashley Lemmon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Jennifer Lemmon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Emma Petty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 err="1"/>
              <a:t>Marlee</a:t>
            </a:r>
            <a:r>
              <a:rPr lang="en-US" sz="1600" b="1" dirty="0"/>
              <a:t> </a:t>
            </a:r>
            <a:r>
              <a:rPr lang="en-US" sz="1600" b="1" dirty="0" err="1"/>
              <a:t>Pricher</a:t>
            </a:r>
            <a:r>
              <a:rPr lang="en-US" sz="1600" b="1" dirty="0"/>
              <a:t> - Secretary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Alyssa Raulerson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Jacob Stevens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Kelsey Stroud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/>
              <a:t>Madison Wallace - President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 err="1"/>
              <a:t>Kiyana</a:t>
            </a:r>
            <a:r>
              <a:rPr lang="en-US" sz="1600" b="1" dirty="0"/>
              <a:t> Williams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>
            <a:spLocks noGrp="1"/>
          </p:cNvSpPr>
          <p:nvPr>
            <p:ph type="title"/>
          </p:nvPr>
        </p:nvSpPr>
        <p:spPr>
          <a:xfrm>
            <a:off x="1295400" y="870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Presidential Volunteer Service Awards</a:t>
            </a:r>
            <a:br>
              <a:rPr lang="en-US"/>
            </a:br>
            <a:r>
              <a:rPr lang="en-US" sz="2400"/>
              <a:t>BRONZE: 100-175 hours of service</a:t>
            </a:r>
            <a:endParaRPr/>
          </a:p>
        </p:txBody>
      </p:sp>
      <p:sp>
        <p:nvSpPr>
          <p:cNvPr id="344" name="Google Shape;344;p30"/>
          <p:cNvSpPr txBox="1">
            <a:spLocks noGrp="1"/>
          </p:cNvSpPr>
          <p:nvPr>
            <p:ph type="body" idx="1"/>
          </p:nvPr>
        </p:nvSpPr>
        <p:spPr>
          <a:xfrm>
            <a:off x="914400" y="1219199"/>
            <a:ext cx="8229600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Isha</a:t>
            </a:r>
            <a:r>
              <a:rPr lang="en-US" b="1" dirty="0"/>
              <a:t> Aguilera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Gabriel Atkinson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Katelyn Blalock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Zachary </a:t>
            </a:r>
            <a:r>
              <a:rPr lang="en-US" b="1" dirty="0" err="1"/>
              <a:t>Bonfiglio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RJ Boone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Devyn Boyett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Ryan Brown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Seth </a:t>
            </a:r>
            <a:r>
              <a:rPr lang="en-US" b="1" dirty="0" err="1"/>
              <a:t>Carr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Abigail Christopher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Aidan </a:t>
            </a:r>
            <a:r>
              <a:rPr lang="en-US" b="1" dirty="0" err="1"/>
              <a:t>Copti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Ainsley Dacanay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Jayce Davis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Callie Delaney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Karmen </a:t>
            </a:r>
            <a:r>
              <a:rPr lang="en-US" b="1" dirty="0" err="1"/>
              <a:t>Doby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Fallon Flynn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Garrett George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Dylan Gish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Matthew Green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Sarah Henderson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Angel </a:t>
            </a:r>
            <a:r>
              <a:rPr lang="en-US" b="1" dirty="0" err="1"/>
              <a:t>Hudkins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Laura </a:t>
            </a:r>
            <a:r>
              <a:rPr lang="en-US" b="1" dirty="0" err="1"/>
              <a:t>Kleckner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Briley Larsen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Ashley Lemmon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Willie Lewis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Allison McCall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Alyssa Raulerson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John Rechsteiner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Sunny Sorel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Madison Wallace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Treyson</a:t>
            </a:r>
            <a:r>
              <a:rPr lang="en-US" b="1" dirty="0"/>
              <a:t> Ward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Eliza Wilson</a:t>
            </a: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 txBox="1">
            <a:spLocks noGrp="1"/>
          </p:cNvSpPr>
          <p:nvPr>
            <p:ph type="title"/>
          </p:nvPr>
        </p:nvSpPr>
        <p:spPr>
          <a:xfrm>
            <a:off x="46516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Presidential Volunteer Service Awards</a:t>
            </a:r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body" idx="1"/>
          </p:nvPr>
        </p:nvSpPr>
        <p:spPr>
          <a:xfrm>
            <a:off x="1295400" y="1066800"/>
            <a:ext cx="8229600" cy="476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dirty="0"/>
              <a:t>SILVER MEDAL:  175-249 hours of service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HALEY BARBER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LILLY BELL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SKYLER BRADSHAW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JIANNA DONER-DOUGLAS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NICOLE GRAU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JENNIFER LEMMON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SAMUEL RIVERA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ZACHARY SMITH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000" b="1" dirty="0"/>
              <a:t>JACOB STEVENS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46516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Presidential Volunteer Service Awards</a:t>
            </a:r>
            <a:br>
              <a:rPr lang="en-US"/>
            </a:br>
            <a:r>
              <a:rPr lang="en-US"/>
              <a:t>GOLD MEDAL:  250+ hours of service</a:t>
            </a:r>
            <a:br>
              <a:rPr lang="en-US"/>
            </a:br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1"/>
          </p:nvPr>
        </p:nvSpPr>
        <p:spPr>
          <a:xfrm>
            <a:off x="465161" y="1447800"/>
            <a:ext cx="921223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 err="1"/>
              <a:t>Tyleigh</a:t>
            </a:r>
            <a:r>
              <a:rPr lang="en-US" sz="3200" b="1" dirty="0"/>
              <a:t> Alton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John Anderson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Virginia </a:t>
            </a:r>
            <a:r>
              <a:rPr lang="en-US" sz="3200" b="1" dirty="0" err="1"/>
              <a:t>Ankney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Alice Barnhill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Samantha Dunton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Emily Farrar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 err="1"/>
              <a:t>DeJuan</a:t>
            </a:r>
            <a:r>
              <a:rPr lang="en-US" sz="3200" b="1" dirty="0"/>
              <a:t> </a:t>
            </a:r>
            <a:r>
              <a:rPr lang="en-US" sz="3200" b="1" dirty="0" err="1"/>
              <a:t>Mitchum</a:t>
            </a:r>
            <a:endParaRPr sz="3200" b="1" dirty="0"/>
          </a:p>
          <a:p>
            <a:pPr marL="203200" indent="0">
              <a:buSzPts val="3200"/>
              <a:buNone/>
            </a:pPr>
            <a:endParaRPr lang="en-US" sz="3200" b="1" dirty="0"/>
          </a:p>
          <a:p>
            <a:pPr marL="203200" indent="0">
              <a:buSzPts val="3200"/>
              <a:buNone/>
            </a:pP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Emma Petty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Gabriel Rivera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Zachary </a:t>
            </a:r>
            <a:r>
              <a:rPr lang="en-US" sz="3200" b="1" dirty="0" err="1"/>
              <a:t>Romrell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Parker Severance</a:t>
            </a:r>
            <a:endParaRPr sz="3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Kelsey Stroud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Jacob Taylor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Makenzie Walker</a:t>
            </a:r>
            <a:endParaRPr dirty="0"/>
          </a:p>
          <a:p>
            <a:pPr marL="0" indent="0">
              <a:buSzPts val="3200"/>
              <a:buNone/>
            </a:pPr>
            <a:br>
              <a:rPr lang="en-US" sz="3200" dirty="0"/>
            </a:b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>
            <a:spLocks noGrp="1"/>
          </p:cNvSpPr>
          <p:nvPr>
            <p:ph type="title"/>
          </p:nvPr>
        </p:nvSpPr>
        <p:spPr>
          <a:xfrm>
            <a:off x="2286000" y="152399"/>
            <a:ext cx="76199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n-US" sz="4000"/>
              <a:t>MILITARY ENLISTEES</a:t>
            </a:r>
            <a:endParaRPr/>
          </a:p>
        </p:txBody>
      </p:sp>
      <p:sp>
        <p:nvSpPr>
          <p:cNvPr id="363" name="Google Shape;363;p33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8229600" cy="606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/>
              <a:t>CHRIS AKERS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b="1"/>
              <a:t> Army National Guard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b="1"/>
              <a:t>TYLEIGH ALTON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b="1"/>
              <a:t>Marines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>
            <a:spLocks noGrp="1"/>
          </p:cNvSpPr>
          <p:nvPr>
            <p:ph type="title"/>
          </p:nvPr>
        </p:nvSpPr>
        <p:spPr>
          <a:xfrm>
            <a:off x="1295400" y="870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ACADEMIC EDUCATIONAL EXCELLENCE</a:t>
            </a:r>
            <a:br>
              <a:rPr lang="en-US"/>
            </a:br>
            <a:r>
              <a:rPr lang="en-US" sz="2200"/>
              <a:t>3.5+ UNWEIGHTED GPA &amp; LESS THAN 10 UNEXCUSED ABSENCES</a:t>
            </a:r>
            <a:endParaRPr/>
          </a:p>
        </p:txBody>
      </p:sp>
      <p:sp>
        <p:nvSpPr>
          <p:cNvPr id="369" name="Google Shape;369;p34"/>
          <p:cNvSpPr txBox="1">
            <a:spLocks noGrp="1"/>
          </p:cNvSpPr>
          <p:nvPr>
            <p:ph type="body" idx="1"/>
          </p:nvPr>
        </p:nvSpPr>
        <p:spPr>
          <a:xfrm>
            <a:off x="1177158" y="990600"/>
            <a:ext cx="8466083" cy="578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3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 err="1"/>
              <a:t>Tyleigh</a:t>
            </a:r>
            <a:r>
              <a:rPr lang="en-US" sz="1900" b="1" dirty="0"/>
              <a:t> Alton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John Anderson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Alice Barnhill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Lilly Bell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Haley Bennett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Katelyn Blalock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Ryan Boone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Skyler Bradshaw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Sophia Cameron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Seth </a:t>
            </a:r>
            <a:r>
              <a:rPr lang="en-US" sz="1900" b="1" dirty="0" err="1"/>
              <a:t>Carr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Mallory Chewning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Abigail Christopher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Aidan </a:t>
            </a:r>
            <a:r>
              <a:rPr lang="en-US" sz="1900" b="1" dirty="0" err="1"/>
              <a:t>Copti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Ainsley Dacanay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Jayce Davis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Callie Delaney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Jordan </a:t>
            </a:r>
            <a:r>
              <a:rPr lang="en-US" sz="1900" b="1" dirty="0" err="1"/>
              <a:t>Devault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Karmen </a:t>
            </a:r>
            <a:r>
              <a:rPr lang="en-US" sz="1900" b="1" dirty="0" err="1"/>
              <a:t>Doby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 err="1"/>
              <a:t>Jianna</a:t>
            </a:r>
            <a:r>
              <a:rPr lang="en-US" sz="1900" b="1" dirty="0"/>
              <a:t> </a:t>
            </a:r>
            <a:r>
              <a:rPr lang="en-US" sz="1900" b="1" dirty="0" err="1"/>
              <a:t>Doner</a:t>
            </a:r>
            <a:r>
              <a:rPr lang="en-US" sz="1900" b="1" dirty="0"/>
              <a:t>-Douglas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Jodie Driver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Emily Farrar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Garrett George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Matthew Grace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Aaliyah Gray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Matthew Green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Sarah Henderson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Alycia Herrera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Angel </a:t>
            </a:r>
            <a:r>
              <a:rPr lang="en-US" sz="1900" b="1" dirty="0" err="1"/>
              <a:t>Hudkins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Parker Hutson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Laura </a:t>
            </a:r>
            <a:r>
              <a:rPr lang="en-US" sz="1900" b="1" dirty="0" err="1"/>
              <a:t>Kleckner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Layla Langford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Briley Larsen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Ashley Lemmon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Dejuan </a:t>
            </a:r>
            <a:r>
              <a:rPr lang="en-US" sz="1900" b="1" dirty="0" err="1"/>
              <a:t>Mitchum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 err="1"/>
              <a:t>Feyisetan</a:t>
            </a:r>
            <a:r>
              <a:rPr lang="en-US" sz="1900" b="1" dirty="0"/>
              <a:t> </a:t>
            </a:r>
            <a:r>
              <a:rPr lang="en-US" sz="1900" b="1" dirty="0" err="1"/>
              <a:t>Okunaiya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Emma Petty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 err="1"/>
              <a:t>Vershauna</a:t>
            </a:r>
            <a:r>
              <a:rPr lang="en-US" sz="1900" b="1" dirty="0"/>
              <a:t> Petty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 err="1"/>
              <a:t>Marlee</a:t>
            </a:r>
            <a:r>
              <a:rPr lang="en-US" sz="1900" b="1" dirty="0"/>
              <a:t> </a:t>
            </a:r>
            <a:r>
              <a:rPr lang="en-US" sz="1900" b="1" dirty="0" err="1"/>
              <a:t>Pricher</a:t>
            </a:r>
            <a:endParaRPr sz="19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Kendall Rake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Alyssa Raulerson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John Rechsteiner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Gabriel Rivera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Brittany Simmons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Sunny Sorel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Kameron Steele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Kelsey Stroud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Jacob Taylor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John Thomas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Alysha Torres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Madison Wallace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/>
              <a:t>Avery Wilson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900" b="1" dirty="0" err="1"/>
              <a:t>Kenecia</a:t>
            </a:r>
            <a:r>
              <a:rPr lang="en-US" sz="1900" b="1" dirty="0"/>
              <a:t> Woodridge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9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9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9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9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69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69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69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69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69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69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69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69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69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69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69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69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7724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ACADEMIC EDUCATIONAL EXCELLENCE &amp; ACHIEVEMENT</a:t>
            </a:r>
            <a:endParaRPr/>
          </a:p>
        </p:txBody>
      </p:sp>
      <p:sp>
        <p:nvSpPr>
          <p:cNvPr id="375" name="Google Shape;375;p35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For excellence in the area of Art :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VIRGINIA ANKNEY</a:t>
            </a: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 </a:t>
            </a: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For excellence in the area of Music: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JACOB TAYLOR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dirty="0"/>
              <a:t>SANTA FE HIGH SCHOOL’S </a:t>
            </a:r>
            <a:br>
              <a:rPr lang="en-US" dirty="0"/>
            </a:br>
            <a:r>
              <a:rPr lang="en-US" dirty="0"/>
              <a:t>LEADERSHIP &amp; SERVICE AWARDS</a:t>
            </a:r>
            <a:endParaRPr dirty="0"/>
          </a:p>
        </p:txBody>
      </p:sp>
      <p:sp>
        <p:nvSpPr>
          <p:cNvPr id="381" name="Google Shape;381;p36"/>
          <p:cNvSpPr txBox="1">
            <a:spLocks noGrp="1"/>
          </p:cNvSpPr>
          <p:nvPr>
            <p:ph type="body" idx="1"/>
          </p:nvPr>
        </p:nvSpPr>
        <p:spPr>
          <a:xfrm>
            <a:off x="1371600" y="1676400"/>
            <a:ext cx="689678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dirty="0"/>
              <a:t>The Leadership Award is presented to: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RJ BOONE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EMMA PETTY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dirty="0"/>
              <a:t>The Service Award is presented to: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KARMEN DOBY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LAURA KLECKNER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 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SANTA FE HIGH SCHOOL’S </a:t>
            </a:r>
            <a:br>
              <a:rPr lang="en-US" dirty="0"/>
            </a:br>
            <a:r>
              <a:rPr lang="en-US" dirty="0"/>
              <a:t>PRINCIPAL’S AWARD</a:t>
            </a:r>
            <a:endParaRPr dirty="0"/>
          </a:p>
        </p:txBody>
      </p:sp>
      <p:sp>
        <p:nvSpPr>
          <p:cNvPr id="387" name="Google Shape;387;p37"/>
          <p:cNvSpPr txBox="1">
            <a:spLocks noGrp="1"/>
          </p:cNvSpPr>
          <p:nvPr>
            <p:ph type="body" idx="1"/>
          </p:nvPr>
        </p:nvSpPr>
        <p:spPr>
          <a:xfrm>
            <a:off x="1905000" y="1676400"/>
            <a:ext cx="689678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The Principal’s Award is presented to: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 u="sng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b="1" dirty="0"/>
              <a:t>RJ BOONE</a:t>
            </a:r>
            <a:endParaRPr sz="36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 b="1" u="sng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 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Santa Fe College Endowment Scholarships</a:t>
            </a:r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Joseph W. Fordyce Scholarship to: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GABRIEL RIVERA</a:t>
            </a:r>
            <a:endParaRPr sz="28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Alachua County Santa Fe College Minority Scholarship to: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SAMUEL RIVERA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Boone/Bussard Welding Technologies Scholarship to: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SETH SMITH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SANTA FE HIGH SCHOOL</a:t>
            </a:r>
            <a:br>
              <a:rPr lang="en-US" dirty="0"/>
            </a:br>
            <a:r>
              <a:rPr lang="en-US" dirty="0"/>
              <a:t>DUAL ENROLLMENT</a:t>
            </a:r>
            <a:endParaRPr dirty="0"/>
          </a:p>
        </p:txBody>
      </p:sp>
      <p:sp>
        <p:nvSpPr>
          <p:cNvPr id="393" name="Google Shape;393;p38"/>
          <p:cNvSpPr txBox="1">
            <a:spLocks noGrp="1"/>
          </p:cNvSpPr>
          <p:nvPr>
            <p:ph type="body" idx="1"/>
          </p:nvPr>
        </p:nvSpPr>
        <p:spPr>
          <a:xfrm>
            <a:off x="1905000" y="1676400"/>
            <a:ext cx="689678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SETH CARR </a:t>
            </a:r>
            <a:r>
              <a:rPr lang="en-US" sz="2800" dirty="0"/>
              <a:t>– AA DEGREE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JENNIFER LEMMON </a:t>
            </a:r>
            <a:r>
              <a:rPr lang="en-US" sz="2800" dirty="0"/>
              <a:t>– AA DEGREE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JOHN THOMAS </a:t>
            </a:r>
            <a:r>
              <a:rPr lang="en-US" sz="2800" dirty="0"/>
              <a:t>– AAS DEGREE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b="1" u="sng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600" b="1" u="sng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 b="1" dirty="0"/>
              <a:t> 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362200" y="38100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SFHS 2020-21 Top 10%</a:t>
            </a:r>
            <a:endParaRPr/>
          </a:p>
        </p:txBody>
      </p:sp>
      <p:sp>
        <p:nvSpPr>
          <p:cNvPr id="399" name="Google Shape;399;p39"/>
          <p:cNvSpPr txBox="1">
            <a:spLocks noGrp="1"/>
          </p:cNvSpPr>
          <p:nvPr>
            <p:ph type="body" idx="2"/>
          </p:nvPr>
        </p:nvSpPr>
        <p:spPr>
          <a:xfrm>
            <a:off x="5334000" y="990600"/>
            <a:ext cx="3810000" cy="553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SARAH HENDERSON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ALYCIA HERRERA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ANGEL HUDKINS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LAURA KLECKNER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BRILEY LARSEN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MARLEE PRICHER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JOHN RECHSTEINER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GABRIEL RIVERA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KELSEY STROUD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JACOB TAYLOR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JOHN THOMAS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KENECIA WOODRIDGE</a:t>
            </a:r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body" idx="1"/>
          </p:nvPr>
        </p:nvSpPr>
        <p:spPr>
          <a:xfrm>
            <a:off x="1460660" y="990600"/>
            <a:ext cx="3679287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TYLEIGH ALTON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JOHN ANDERSON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LILLY BELL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RJ BOONE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SKYLER BRADSHAW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SOPHIA CAMERON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SETH CARR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MALLORY CHEWNING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ABIGAIL CHRISTOPHER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AINSLEY DACANAY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JAYCE DAVIS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JODIE DRIVER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EMILY FARRAR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GARRETT GEORGE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Santa Fe High School’s 2018-19</a:t>
            </a:r>
            <a:br>
              <a:rPr lang="en-US"/>
            </a:br>
            <a:r>
              <a:rPr lang="en-US"/>
              <a:t> Valedictorian and Salutatorian</a:t>
            </a:r>
            <a:endParaRPr/>
          </a:p>
        </p:txBody>
      </p:sp>
      <p:sp>
        <p:nvSpPr>
          <p:cNvPr id="406" name="Google Shape;406;p40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Salutatorian: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4000" b="1"/>
              <a:t>GABRIEL RIVERA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 sz="40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Valedictorian: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4000" b="1"/>
              <a:t>RJ BOONE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8229600" cy="544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Thank you for attending our Senior Awards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Presentation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Graduation is June 17, 2021 @ 7pm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University of Florida’s Exactech Arena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At the Stephen C. O’Connell Center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12" name="Google Shape;412;p41" descr="35C348B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5208587"/>
            <a:ext cx="2400300" cy="164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LANGUAGE ARTS AWARDS</a:t>
            </a:r>
            <a:endParaRPr dirty="0"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1945201" y="1600200"/>
            <a:ext cx="659198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Most Outstanding Senior Student in Language Arts is:  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b="1" dirty="0"/>
              <a:t>RJ BOONE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/>
              <a:t> 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685801" y="-3687"/>
            <a:ext cx="80010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3200" b="1" dirty="0"/>
              <a:t>Alachua County Public Schools Foundation</a:t>
            </a:r>
            <a:br>
              <a:rPr lang="en-US" sz="3200" dirty="0"/>
            </a:br>
            <a:endParaRPr sz="3200" dirty="0"/>
          </a:p>
        </p:txBody>
      </p:sp>
      <p:sp>
        <p:nvSpPr>
          <p:cNvPr id="193" name="Google Shape;193;p5"/>
          <p:cNvSpPr txBox="1">
            <a:spLocks noGrp="1"/>
          </p:cNvSpPr>
          <p:nvPr>
            <p:ph type="body" idx="1"/>
          </p:nvPr>
        </p:nvSpPr>
        <p:spPr>
          <a:xfrm>
            <a:off x="939421" y="914400"/>
            <a:ext cx="8229600" cy="575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6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600" dirty="0"/>
              <a:t>Take Stock in Children Scholarships are presented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3600" dirty="0"/>
              <a:t>to: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6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AALIYA GRAY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ALLAYNA GRAY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KATHERINE HILL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LAURA KLECKNER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KELSEY STROUD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JAMARI WATKINS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SADE ALLEN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4300" b="1" dirty="0"/>
              <a:t>DEVYN BOYETT</a:t>
            </a:r>
            <a:endParaRPr sz="96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96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9600" b="1" u="sng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1200" b="1" u="sng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8610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US" sz="2800" b="1"/>
              <a:t>Alachua County </a:t>
            </a:r>
            <a:r>
              <a:rPr lang="en-US" sz="2900" b="1"/>
              <a:t>Public</a:t>
            </a:r>
            <a:r>
              <a:rPr lang="en-US" sz="2800" b="1"/>
              <a:t> Schools Foundation</a:t>
            </a:r>
            <a:endParaRPr sz="2800"/>
          </a:p>
        </p:txBody>
      </p:sp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1066800" y="1219200"/>
            <a:ext cx="7696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Alachua Business League $2,500 Scholarship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JOHN ANDERSON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KENECIA WOODRIDGE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Gainesville Charitable Foundation $1,000 Scholarship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TREYSON WARD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8610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US" sz="2800" b="1"/>
              <a:t>Alachua County </a:t>
            </a:r>
            <a:r>
              <a:rPr lang="en-US" sz="2900" b="1"/>
              <a:t>Public</a:t>
            </a:r>
            <a:r>
              <a:rPr lang="en-US" sz="2800" b="1"/>
              <a:t> Schools Foundation</a:t>
            </a:r>
            <a:endParaRPr sz="2800"/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1219200" y="1676400"/>
            <a:ext cx="7696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Peg Nattress Memorial $1,000 Senior Scholarship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KARMEN DOBY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Vada Beutke Horner $1000 Scholarship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KATHERINE HILL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453189" y="-120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Digital Informational Technology</a:t>
            </a:r>
            <a:endParaRPr dirty="0"/>
          </a:p>
        </p:txBody>
      </p:sp>
      <p:sp>
        <p:nvSpPr>
          <p:cNvPr id="211" name="Google Shape;211;p8"/>
          <p:cNvSpPr txBox="1">
            <a:spLocks noGrp="1"/>
          </p:cNvSpPr>
          <p:nvPr>
            <p:ph type="body" idx="1"/>
          </p:nvPr>
        </p:nvSpPr>
        <p:spPr>
          <a:xfrm>
            <a:off x="453189" y="612913"/>
            <a:ext cx="8229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96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8000" dirty="0"/>
              <a:t>Most Outstanding Senior Student in Digital Design/Illustrator is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8000" b="1" dirty="0"/>
              <a:t>JACK ANDERSON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8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8000" dirty="0"/>
              <a:t>Most Outstanding Senior Student in Digital Informational Technology is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8000" b="1" dirty="0"/>
              <a:t>TYLER SAWYER</a:t>
            </a:r>
            <a:endParaRPr sz="8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8000" dirty="0"/>
              <a:t>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1429</Words>
  <Application>Microsoft Office PowerPoint</Application>
  <PresentationFormat>On-screen Show (4:3)</PresentationFormat>
  <Paragraphs>555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Libre Baskerville</vt:lpstr>
      <vt:lpstr>Century Gothic</vt:lpstr>
      <vt:lpstr>Wingdings</vt:lpstr>
      <vt:lpstr>Noto Sans Symbols</vt:lpstr>
      <vt:lpstr>Arial</vt:lpstr>
      <vt:lpstr>Calibri</vt:lpstr>
      <vt:lpstr>Wisp</vt:lpstr>
      <vt:lpstr>PowerPoint Presentation</vt:lpstr>
      <vt:lpstr>PowerPoint Presentation</vt:lpstr>
      <vt:lpstr>Santa Fe College Endowment Scholarships</vt:lpstr>
      <vt:lpstr>Santa Fe College Endowment Scholarships</vt:lpstr>
      <vt:lpstr>LANGUAGE ARTS AWARDS</vt:lpstr>
      <vt:lpstr>Alachua County Public Schools Foundation </vt:lpstr>
      <vt:lpstr>Alachua County Public Schools Foundation</vt:lpstr>
      <vt:lpstr>Alachua County Public Schools Foundation</vt:lpstr>
      <vt:lpstr>Digital Informational Technology</vt:lpstr>
      <vt:lpstr>Digital Informational Technology</vt:lpstr>
      <vt:lpstr>Clay Electric</vt:lpstr>
      <vt:lpstr>Alachua Lion’s Club</vt:lpstr>
      <vt:lpstr>SOCIAL STUDIES DEPARTMENT</vt:lpstr>
      <vt:lpstr>Agricultural Technician Certification</vt:lpstr>
      <vt:lpstr>Agricultural Technician Certification</vt:lpstr>
      <vt:lpstr>Agricultural Technician Certification</vt:lpstr>
      <vt:lpstr>Mathematics Department</vt:lpstr>
      <vt:lpstr>     Athletics Department</vt:lpstr>
      <vt:lpstr>     Athletics Department</vt:lpstr>
      <vt:lpstr>     Athletics Department</vt:lpstr>
      <vt:lpstr>EXTERNAL AWARDS/SCHOLARSHIPS:</vt:lpstr>
      <vt:lpstr>Pre-Collegiate Senior Members:</vt:lpstr>
      <vt:lpstr>RAIDER FAMILY:</vt:lpstr>
      <vt:lpstr>ACADEMIC EXCELLENCE-  This Academic Excellence Award is for students who earned  ALL A’s during the first 3 nine weeks of this school year. </vt:lpstr>
      <vt:lpstr>STUDENT GOVERNMENT OFFICERS:</vt:lpstr>
      <vt:lpstr>LIFE SOUTH BLOOD BANK –  The Outstanding Donors are:  </vt:lpstr>
      <vt:lpstr>Physical Education Department</vt:lpstr>
      <vt:lpstr>Performing Arts Awards</vt:lpstr>
      <vt:lpstr>Science Department</vt:lpstr>
      <vt:lpstr>Science Department</vt:lpstr>
      <vt:lpstr>Senior Beta Club Members </vt:lpstr>
      <vt:lpstr>Presidential Volunteer Service Awards BRONZE: 100-175 hours of service</vt:lpstr>
      <vt:lpstr>Presidential Volunteer Service Awards</vt:lpstr>
      <vt:lpstr>Presidential Volunteer Service Awards GOLD MEDAL:  250+ hours of service </vt:lpstr>
      <vt:lpstr>MILITARY ENLISTEES</vt:lpstr>
      <vt:lpstr>ACADEMIC EDUCATIONAL EXCELLENCE 3.5+ UNWEIGHTED GPA &amp; LESS THAN 10 UNEXCUSED ABSENCES</vt:lpstr>
      <vt:lpstr>ACADEMIC EDUCATIONAL EXCELLENCE &amp; ACHIEVEMENT</vt:lpstr>
      <vt:lpstr>SANTA FE HIGH SCHOOL’S  LEADERSHIP &amp; SERVICE AWARDS</vt:lpstr>
      <vt:lpstr>SANTA FE HIGH SCHOOL’S  PRINCIPAL’S AWARD</vt:lpstr>
      <vt:lpstr>SANTA FE HIGH SCHOOL DUAL ENROLLMENT</vt:lpstr>
      <vt:lpstr>SFHS 2020-21 Top 10%</vt:lpstr>
      <vt:lpstr>Santa Fe High School’s 2018-19  Valedictorian and Salutatorian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D. Zehner</dc:creator>
  <cp:lastModifiedBy>Olivia E. Roberts</cp:lastModifiedBy>
  <cp:revision>15</cp:revision>
  <cp:lastPrinted>2021-05-25T14:53:17Z</cp:lastPrinted>
  <dcterms:created xsi:type="dcterms:W3CDTF">2013-05-21T19:31:28Z</dcterms:created>
  <dcterms:modified xsi:type="dcterms:W3CDTF">2021-05-26T15:22:37Z</dcterms:modified>
</cp:coreProperties>
</file>